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Jarreau" initials="JJ" lastIdx="0" clrIdx="0">
    <p:extLst>
      <p:ext uri="{19B8F6BF-5375-455C-9EA6-DF929625EA0E}">
        <p15:presenceInfo xmlns:p15="http://schemas.microsoft.com/office/powerpoint/2012/main" userId="S-1-5-21-551226376-2076071571-1851928258-143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30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7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9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484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62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9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7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2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7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1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0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239102F-A94E-46A8-9958-5B70AEFF1646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D7C1-B72E-4494-9D1F-CF2C2B2F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31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AGILE WORK 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SIGNAL SHOP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56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712">
        <p15:prstTrans prst="fallOver"/>
      </p:transition>
    </mc:Choice>
    <mc:Fallback xmlns="">
      <p:transition spd="slow" advTm="47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Inv. </a:t>
            </a:r>
            <a:r>
              <a:rPr lang="en-US" b="1" smtClean="0"/>
              <a:t>Elem.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Select Parish -TSI # - Click OK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14" y="2052638"/>
            <a:ext cx="6280348" cy="4195762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4178968" y="1572126"/>
            <a:ext cx="1339516" cy="2911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61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338">
        <p15:prstTrans prst="fallOver"/>
      </p:transition>
    </mc:Choice>
    <mc:Fallback xmlns="">
      <p:transition spd="slow" advTm="63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44697"/>
            <a:ext cx="9404723" cy="1400530"/>
          </a:xfrm>
        </p:spPr>
        <p:txBody>
          <a:bodyPr>
            <a:normAutofit/>
          </a:bodyPr>
          <a:lstStyle/>
          <a:p>
            <a:r>
              <a:rPr lang="en-US" b="1" dirty="0" smtClean="0"/>
              <a:t>Attach to WR</a:t>
            </a:r>
            <a:br>
              <a:rPr lang="en-US" b="1" dirty="0" smtClean="0"/>
            </a:br>
            <a:r>
              <a:rPr lang="en-US" dirty="0"/>
              <a:t>R</a:t>
            </a:r>
            <a:r>
              <a:rPr lang="en-US" dirty="0" smtClean="0"/>
              <a:t>ight click in </a:t>
            </a:r>
            <a:r>
              <a:rPr lang="en-US" b="1" dirty="0" smtClean="0"/>
              <a:t>WR#</a:t>
            </a:r>
            <a:r>
              <a:rPr lang="en-US" dirty="0" smtClean="0"/>
              <a:t> tab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10" y="2052638"/>
            <a:ext cx="6372756" cy="4195762"/>
          </a:xfrm>
        </p:spPr>
      </p:pic>
      <p:sp>
        <p:nvSpPr>
          <p:cNvPr id="5" name="TextBox 4"/>
          <p:cNvSpPr txBox="1"/>
          <p:nvPr/>
        </p:nvSpPr>
        <p:spPr>
          <a:xfrm>
            <a:off x="102704" y="332873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Attach to WR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13810" y="3529444"/>
            <a:ext cx="1700463" cy="882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25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432">
        <p15:prstTrans prst="fallOver"/>
      </p:transition>
    </mc:Choice>
    <mc:Fallback xmlns="">
      <p:transition spd="slow" advTm="44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</a:t>
            </a:r>
            <a:r>
              <a:rPr lang="en-US" dirty="0" smtClean="0"/>
              <a:t> </a:t>
            </a:r>
            <a:r>
              <a:rPr lang="en-US" b="1" dirty="0" smtClean="0"/>
              <a:t>WR#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Right click in </a:t>
            </a:r>
            <a:r>
              <a:rPr lang="en-US" b="1" dirty="0" smtClean="0"/>
              <a:t>WR#,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17" y="2052638"/>
            <a:ext cx="6594142" cy="4195762"/>
          </a:xfrm>
        </p:spPr>
      </p:pic>
      <p:sp>
        <p:nvSpPr>
          <p:cNvPr id="5" name="TextBox 4"/>
          <p:cNvSpPr txBox="1"/>
          <p:nvPr/>
        </p:nvSpPr>
        <p:spPr>
          <a:xfrm>
            <a:off x="874295" y="3449053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Find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29326" y="3673642"/>
            <a:ext cx="1387642" cy="36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37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97">
        <p15:prstTrans prst="fallOver"/>
      </p:transition>
    </mc:Choice>
    <mc:Fallback xmlns="">
      <p:transition spd="slow" advTm="38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Find WR#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09" y="2052638"/>
            <a:ext cx="6641358" cy="4195762"/>
          </a:xfrm>
        </p:spPr>
      </p:pic>
      <p:sp>
        <p:nvSpPr>
          <p:cNvPr id="5" name="TextBox 4"/>
          <p:cNvSpPr txBox="1"/>
          <p:nvPr/>
        </p:nvSpPr>
        <p:spPr>
          <a:xfrm>
            <a:off x="304800" y="3937098"/>
            <a:ext cx="137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Enter WR#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32233" y="396585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 Click</a:t>
            </a:r>
            <a:r>
              <a:rPr lang="en-US" dirty="0" smtClean="0"/>
              <a:t> </a:t>
            </a:r>
            <a:r>
              <a:rPr lang="en-US" b="1" dirty="0" smtClean="0"/>
              <a:t>Find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478216" y="5237566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 Click</a:t>
            </a:r>
            <a:r>
              <a:rPr lang="en-US" dirty="0" smtClean="0"/>
              <a:t> </a:t>
            </a:r>
            <a:r>
              <a:rPr lang="en-US" b="1" dirty="0" smtClean="0"/>
              <a:t>Select</a:t>
            </a:r>
            <a:endParaRPr lang="en-US" b="1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1675560" y="4121764"/>
            <a:ext cx="353010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00801" y="4121764"/>
            <a:ext cx="2951746" cy="538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76147" y="5462518"/>
            <a:ext cx="1732549" cy="52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505175" y="441488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 Click Close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>
            <a:off x="6729663" y="4599546"/>
            <a:ext cx="2775512" cy="60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75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53">
        <p15:prstTrans prst="fallOver"/>
      </p:transition>
    </mc:Choice>
    <mc:Fallback xmlns="">
      <p:transition spd="slow" advTm="57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 Details </a:t>
            </a:r>
            <a:r>
              <a:rPr lang="en-US" dirty="0" smtClean="0"/>
              <a:t>– Select </a:t>
            </a:r>
            <a:r>
              <a:rPr lang="en-US" b="1" dirty="0" smtClean="0"/>
              <a:t>Parish</a:t>
            </a:r>
            <a:r>
              <a:rPr lang="en-US" dirty="0" smtClean="0"/>
              <a:t>, </a:t>
            </a:r>
            <a:r>
              <a:rPr lang="en-US" b="1" dirty="0" smtClean="0"/>
              <a:t>Plan Amount</a:t>
            </a:r>
            <a:r>
              <a:rPr lang="en-US" dirty="0" smtClean="0"/>
              <a:t>, </a:t>
            </a:r>
            <a:r>
              <a:rPr lang="en-US" b="1" dirty="0" smtClean="0"/>
              <a:t>Crew </a:t>
            </a:r>
            <a:r>
              <a:rPr lang="en-US" dirty="0" smtClean="0"/>
              <a:t>&amp; </a:t>
            </a:r>
            <a:r>
              <a:rPr lang="en-US" b="1" dirty="0" smtClean="0"/>
              <a:t>WO Priority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01" y="2060659"/>
            <a:ext cx="6432774" cy="4195762"/>
          </a:xfrm>
        </p:spPr>
      </p:pic>
      <p:sp>
        <p:nvSpPr>
          <p:cNvPr id="3" name="TextBox 2"/>
          <p:cNvSpPr txBox="1"/>
          <p:nvPr/>
        </p:nvSpPr>
        <p:spPr>
          <a:xfrm>
            <a:off x="393032" y="2269957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Parish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772653" y="2662989"/>
            <a:ext cx="1540042" cy="93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3032" y="2807389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Plan Amount</a:t>
            </a:r>
            <a:endParaRPr lang="en-US" b="1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2022004" y="2992055"/>
            <a:ext cx="1796017" cy="513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31772" y="2085291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Crew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31772" y="2723339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WO Priority</a:t>
            </a:r>
            <a:endParaRPr lang="en-US" b="1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6585284" y="2908005"/>
            <a:ext cx="2546488" cy="693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096000" y="2354928"/>
            <a:ext cx="3160295" cy="115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1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737">
        <p15:prstTrans prst="fallOver"/>
      </p:transition>
    </mc:Choice>
    <mc:Fallback xmlns="">
      <p:transition spd="slow" advTm="57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 Details</a:t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789" y="2241146"/>
            <a:ext cx="6521190" cy="4195762"/>
          </a:xfrm>
        </p:spPr>
      </p:pic>
      <p:sp>
        <p:nvSpPr>
          <p:cNvPr id="8" name="TextBox 7"/>
          <p:cNvSpPr txBox="1"/>
          <p:nvPr/>
        </p:nvSpPr>
        <p:spPr>
          <a:xfrm>
            <a:off x="481263" y="3456765"/>
            <a:ext cx="175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dirty="0"/>
              <a:t>A</a:t>
            </a:r>
            <a:r>
              <a:rPr lang="en-US" b="1" dirty="0" smtClean="0"/>
              <a:t>pprove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3032" y="2371162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b="1" dirty="0" smtClean="0"/>
              <a:t>Comments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1841" y="2740494"/>
            <a:ext cx="4913254" cy="81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1263" y="2903621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Inv. Items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05789" y="3184358"/>
            <a:ext cx="2711117" cy="1351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492" y="4246520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Materials</a:t>
            </a:r>
            <a:r>
              <a:rPr lang="en-US" dirty="0" smtClean="0"/>
              <a:t> tab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57784" y="4471498"/>
            <a:ext cx="1582385" cy="152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38936" y="3698280"/>
            <a:ext cx="1052943" cy="1369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199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914">
        <p15:prstTrans prst="fallOver"/>
      </p:transition>
    </mc:Choice>
    <mc:Fallback xmlns="">
      <p:transition spd="slow" advTm="59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 Materials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54" y="2053269"/>
            <a:ext cx="6557614" cy="4195762"/>
          </a:xfrm>
        </p:spPr>
      </p:pic>
      <p:sp>
        <p:nvSpPr>
          <p:cNvPr id="5" name="TextBox 4"/>
          <p:cNvSpPr txBox="1"/>
          <p:nvPr/>
        </p:nvSpPr>
        <p:spPr>
          <a:xfrm>
            <a:off x="704351" y="4536414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b="1" dirty="0" smtClean="0"/>
              <a:t>Material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58684" y="5317776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b="1" dirty="0" smtClean="0"/>
              <a:t>Amount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26632" y="4783803"/>
            <a:ext cx="449179" cy="157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298249" y="4905746"/>
            <a:ext cx="4752256" cy="59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3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561">
        <p15:prstTrans prst="fallOver"/>
      </p:transition>
    </mc:Choice>
    <mc:Fallback xmlns="">
      <p:transition spd="slow" advTm="45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Make Day cards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dirty="0"/>
              <a:t>R</a:t>
            </a:r>
            <a:r>
              <a:rPr lang="en-US" smtClean="0"/>
              <a:t>ight </a:t>
            </a:r>
            <a:r>
              <a:rPr lang="en-US" dirty="0" smtClean="0"/>
              <a:t>click in </a:t>
            </a:r>
            <a:r>
              <a:rPr lang="en-US" b="1" dirty="0"/>
              <a:t>A</a:t>
            </a:r>
            <a:r>
              <a:rPr lang="en-US" b="1" dirty="0" smtClean="0"/>
              <a:t>ssigned Material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62" y="2092743"/>
            <a:ext cx="6496484" cy="4195762"/>
          </a:xfrm>
        </p:spPr>
      </p:pic>
      <p:sp>
        <p:nvSpPr>
          <p:cNvPr id="5" name="TextBox 4"/>
          <p:cNvSpPr txBox="1"/>
          <p:nvPr/>
        </p:nvSpPr>
        <p:spPr>
          <a:xfrm>
            <a:off x="181326" y="3504175"/>
            <a:ext cx="2177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Make Day cards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80674" y="3873507"/>
            <a:ext cx="4724400" cy="1083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1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65">
        <p15:prstTrans prst="fallOver"/>
      </p:transition>
    </mc:Choice>
    <mc:Fallback xmlns="">
      <p:transition spd="slow" advTm="40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Select Date, Ok &amp; Save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583" y="2052638"/>
            <a:ext cx="6616609" cy="4195762"/>
          </a:xfrm>
        </p:spPr>
      </p:pic>
      <p:sp>
        <p:nvSpPr>
          <p:cNvPr id="7" name="TextBox 6"/>
          <p:cNvSpPr txBox="1"/>
          <p:nvPr/>
        </p:nvSpPr>
        <p:spPr>
          <a:xfrm>
            <a:off x="9787251" y="170817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Save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8414084" y="1892843"/>
            <a:ext cx="1373167" cy="641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16506" y="3858127"/>
            <a:ext cx="3120189" cy="44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945" y="35529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Date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411" y="4243137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OK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1215708" y="4427803"/>
            <a:ext cx="4487260" cy="256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86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25">
        <p15:prstTrans prst="fallOver"/>
      </p:transition>
    </mc:Choice>
    <mc:Fallback xmlns="">
      <p:transition spd="slow" advTm="42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 Approved</a:t>
            </a:r>
            <a:br>
              <a:rPr lang="en-US" b="1" dirty="0" smtClean="0"/>
            </a:br>
            <a:r>
              <a:rPr lang="en-US" b="1" dirty="0" smtClean="0"/>
              <a:t>Check WO approve &amp; Save.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081" y="2052638"/>
            <a:ext cx="6557614" cy="4195762"/>
          </a:xfrm>
        </p:spPr>
      </p:pic>
      <p:sp>
        <p:nvSpPr>
          <p:cNvPr id="6" name="TextBox 5"/>
          <p:cNvSpPr txBox="1"/>
          <p:nvPr/>
        </p:nvSpPr>
        <p:spPr>
          <a:xfrm>
            <a:off x="9543251" y="166858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Save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8325853" y="2037914"/>
            <a:ext cx="1217398" cy="528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507958" y="1748589"/>
            <a:ext cx="946484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609">
        <p15:prstTrans prst="fallOver"/>
      </p:transition>
    </mc:Choice>
    <mc:Fallback xmlns="">
      <p:transition spd="slow" advTm="46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 Order sheet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73" y="2052638"/>
            <a:ext cx="3221029" cy="4195762"/>
          </a:xfrm>
        </p:spPr>
      </p:pic>
      <p:sp>
        <p:nvSpPr>
          <p:cNvPr id="5" name="TextBox 4"/>
          <p:cNvSpPr txBox="1"/>
          <p:nvPr/>
        </p:nvSpPr>
        <p:spPr>
          <a:xfrm>
            <a:off x="7229150" y="194463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WR#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704495" y="2175373"/>
            <a:ext cx="601579" cy="23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34803" y="3836341"/>
            <a:ext cx="1869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Materials ordered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214896" y="4192375"/>
            <a:ext cx="815203" cy="232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45305" y="4141931"/>
            <a:ext cx="1803167" cy="283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98199" y="2442957"/>
            <a:ext cx="140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Parish &amp; TSI#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80390" y="2666862"/>
            <a:ext cx="1484378" cy="340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44397" y="2739563"/>
            <a:ext cx="2356203" cy="51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01845" y="3457347"/>
            <a:ext cx="344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WO# for Materials entered in </a:t>
            </a:r>
            <a:r>
              <a:rPr lang="en-US" dirty="0"/>
              <a:t>Agile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809875" y="3698069"/>
            <a:ext cx="614872" cy="24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17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7889">
        <p15:prstTrans prst="fallOver"/>
      </p:transition>
    </mc:Choice>
    <mc:Fallback xmlns="">
      <p:transition spd="slow" advTm="78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 Completion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20" y="2052638"/>
            <a:ext cx="6594135" cy="4195762"/>
          </a:xfrm>
        </p:spPr>
      </p:pic>
      <p:sp>
        <p:nvSpPr>
          <p:cNvPr id="5" name="TextBox 4"/>
          <p:cNvSpPr txBox="1"/>
          <p:nvPr/>
        </p:nvSpPr>
        <p:spPr>
          <a:xfrm>
            <a:off x="214190" y="1623614"/>
            <a:ext cx="206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Right click </a:t>
            </a:r>
            <a:r>
              <a:rPr lang="en-US" b="1" dirty="0" smtClean="0"/>
              <a:t>Programs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Completion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99937" y="2334126"/>
            <a:ext cx="2927684" cy="625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387642" y="2109537"/>
            <a:ext cx="3096126" cy="28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691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17">
        <p15:prstTrans prst="fallOver"/>
      </p:transition>
    </mc:Choice>
    <mc:Fallback xmlns="">
      <p:transition spd="slow" advTm="4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 Complete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18" y="2052638"/>
            <a:ext cx="6690539" cy="4195762"/>
          </a:xfrm>
        </p:spPr>
      </p:pic>
      <p:sp>
        <p:nvSpPr>
          <p:cNvPr id="5" name="TextBox 4"/>
          <p:cNvSpPr txBox="1"/>
          <p:nvPr/>
        </p:nvSpPr>
        <p:spPr>
          <a:xfrm>
            <a:off x="212353" y="1705309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all completed </a:t>
            </a:r>
            <a:r>
              <a:rPr lang="en-US" b="1" dirty="0" smtClean="0"/>
              <a:t>WO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84524" y="158361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Save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430126" y="1853248"/>
            <a:ext cx="1355558" cy="721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323474" y="2052638"/>
            <a:ext cx="1042737" cy="1244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04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569">
        <p15:prstTrans prst="fallOver"/>
      </p:transition>
    </mc:Choice>
    <mc:Fallback xmlns="">
      <p:transition spd="slow" advTm="4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END </a:t>
            </a:r>
            <a:r>
              <a:rPr lang="en-US" dirty="0" smtClean="0"/>
              <a:t>- Go back to Day cards for next WO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820" y="2052638"/>
            <a:ext cx="6594135" cy="4195762"/>
          </a:xfrm>
        </p:spPr>
      </p:pic>
      <p:sp>
        <p:nvSpPr>
          <p:cNvPr id="6" name="TextBox 5"/>
          <p:cNvSpPr txBox="1"/>
          <p:nvPr/>
        </p:nvSpPr>
        <p:spPr>
          <a:xfrm>
            <a:off x="601579" y="1904934"/>
            <a:ext cx="1242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back to </a:t>
            </a:r>
          </a:p>
          <a:p>
            <a:r>
              <a:rPr lang="en-US" b="1" dirty="0" smtClean="0"/>
              <a:t>Day cards</a:t>
            </a:r>
            <a:endParaRPr lang="en-US" b="1" dirty="0"/>
          </a:p>
        </p:txBody>
      </p:sp>
      <p:cxnSp>
        <p:nvCxnSpPr>
          <p:cNvPr id="4" name="Straight Arrow Connector 3"/>
          <p:cNvCxnSpPr>
            <a:stCxn id="6" idx="2"/>
          </p:cNvCxnSpPr>
          <p:nvPr/>
        </p:nvCxnSpPr>
        <p:spPr>
          <a:xfrm>
            <a:off x="1222583" y="2551265"/>
            <a:ext cx="32291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44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77">
        <p15:prstTrans prst="fallOver"/>
      </p:transition>
    </mc:Choice>
    <mc:Fallback xmlns="">
      <p:transition spd="slow" advTm="43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into </a:t>
            </a:r>
            <a:r>
              <a:rPr lang="en-US" b="1" dirty="0" err="1" smtClean="0"/>
              <a:t>Lagov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Click </a:t>
            </a:r>
            <a:r>
              <a:rPr lang="en-US" b="1" dirty="0" smtClean="0"/>
              <a:t>Linear Asset </a:t>
            </a:r>
            <a:r>
              <a:rPr lang="en-US" dirty="0" smtClean="0"/>
              <a:t>tab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34" y="2052638"/>
            <a:ext cx="5085507" cy="4195762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601453" y="1716505"/>
            <a:ext cx="2638926" cy="1147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35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38">
        <p15:prstTrans prst="fallOver"/>
      </p:transition>
    </mc:Choice>
    <mc:Fallback xmlns="">
      <p:transition spd="slow" advTm="43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18769"/>
          </a:xfrm>
        </p:spPr>
        <p:txBody>
          <a:bodyPr/>
          <a:lstStyle/>
          <a:p>
            <a:r>
              <a:rPr lang="en-US" b="1" dirty="0" smtClean="0"/>
              <a:t>Select Department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10" y="1551473"/>
            <a:ext cx="9060180" cy="4953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992" y="2424045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Select 2</a:t>
            </a:r>
            <a:r>
              <a:rPr lang="en-US" b="1" baseline="30000" dirty="0" smtClean="0"/>
              <a:t>nd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S45/G761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395663" y="2951747"/>
            <a:ext cx="3818021" cy="237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5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240">
        <p15:prstTrans prst="fallOver"/>
      </p:transition>
    </mc:Choice>
    <mc:Fallback xmlns="">
      <p:transition spd="slow" advTm="42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6903"/>
          </a:xfrm>
        </p:spPr>
        <p:txBody>
          <a:bodyPr/>
          <a:lstStyle/>
          <a:p>
            <a:r>
              <a:rPr lang="en-US" dirty="0" smtClean="0"/>
              <a:t>CLICK ON </a:t>
            </a:r>
            <a:r>
              <a:rPr lang="en-US" b="1" dirty="0" smtClean="0"/>
              <a:t>PROGRAM TAB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35" y="2052638"/>
            <a:ext cx="5885505" cy="4195762"/>
          </a:xfrm>
        </p:spPr>
      </p:pic>
      <p:sp>
        <p:nvSpPr>
          <p:cNvPr id="5" name="TextBox 4"/>
          <p:cNvSpPr txBox="1"/>
          <p:nvPr/>
        </p:nvSpPr>
        <p:spPr>
          <a:xfrm>
            <a:off x="368968" y="2783305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b="1" dirty="0" smtClean="0"/>
              <a:t>Day Cards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 flipV="1">
            <a:off x="2340983" y="2622884"/>
            <a:ext cx="2487691" cy="345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617495" y="1050758"/>
            <a:ext cx="1211179" cy="1347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993">
        <p15:prstTrans prst="fallOver"/>
      </p:transition>
    </mc:Choice>
    <mc:Fallback xmlns="">
      <p:transition spd="slow" advTm="39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Insert WO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97" y="1754856"/>
            <a:ext cx="9006840" cy="5014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032" y="18532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 Insert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48063" y="2222580"/>
            <a:ext cx="890337" cy="464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421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177">
        <p15:prstTrans prst="fallOver"/>
      </p:transition>
    </mc:Choice>
    <mc:Fallback xmlns="">
      <p:transition spd="slow" advTm="41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</a:t>
            </a:r>
            <a:r>
              <a:rPr lang="en-US" b="1" dirty="0" smtClean="0"/>
              <a:t>WO Attributes</a:t>
            </a:r>
            <a:br>
              <a:rPr lang="en-US" b="1" dirty="0" smtClean="0"/>
            </a:br>
            <a:r>
              <a:rPr lang="en-US" dirty="0" smtClean="0"/>
              <a:t>drop down and click </a:t>
            </a:r>
            <a:r>
              <a:rPr lang="en-US" b="1" dirty="0" smtClean="0"/>
              <a:t>02 Traffic Services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68" y="2413585"/>
            <a:ext cx="6422313" cy="4195762"/>
          </a:xfrm>
        </p:spPr>
      </p:pic>
      <p:sp>
        <p:nvSpPr>
          <p:cNvPr id="3" name="TextBox 2"/>
          <p:cNvSpPr txBox="1"/>
          <p:nvPr/>
        </p:nvSpPr>
        <p:spPr>
          <a:xfrm>
            <a:off x="9055768" y="4411579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Click</a:t>
            </a:r>
            <a:r>
              <a:rPr lang="en-US" dirty="0" smtClean="0"/>
              <a:t> </a:t>
            </a:r>
            <a:r>
              <a:rPr lang="en-US" b="1" dirty="0" smtClean="0"/>
              <a:t>Next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7259054" y="4596245"/>
            <a:ext cx="1796714" cy="1202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47474" y="2109537"/>
            <a:ext cx="2542673" cy="187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29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657">
        <p15:prstTrans prst="fallOver"/>
      </p:transition>
    </mc:Choice>
    <mc:Fallback xmlns="">
      <p:transition spd="slow" advTm="56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ASSET TYPE - SIGNALS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708" y="2052638"/>
            <a:ext cx="6484359" cy="4195762"/>
          </a:xfrm>
        </p:spPr>
      </p:pic>
      <p:sp>
        <p:nvSpPr>
          <p:cNvPr id="3" name="TextBox 2"/>
          <p:cNvSpPr txBox="1"/>
          <p:nvPr/>
        </p:nvSpPr>
        <p:spPr>
          <a:xfrm>
            <a:off x="9031705" y="4243137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Next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363326" y="4612469"/>
            <a:ext cx="1668379" cy="849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03032" y="1138989"/>
            <a:ext cx="1363579" cy="2719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8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29">
        <p15:prstTrans prst="fallOver"/>
      </p:transition>
    </mc:Choice>
    <mc:Fallback xmlns="">
      <p:transition spd="slow" advTm="53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ACTIVITY</a:t>
            </a:r>
            <a:r>
              <a:rPr lang="en-US" dirty="0" smtClean="0"/>
              <a:t>-Dropdown/pick type of work.</a:t>
            </a:r>
            <a:br>
              <a:rPr lang="en-US" dirty="0" smtClean="0"/>
            </a:br>
            <a:r>
              <a:rPr lang="en-US" dirty="0" smtClean="0"/>
              <a:t>Click </a:t>
            </a:r>
            <a:r>
              <a:rPr lang="en-US" b="1" dirty="0" smtClean="0"/>
              <a:t>NEXT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56" y="2389523"/>
            <a:ext cx="6587738" cy="4195762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2149642" y="1443789"/>
            <a:ext cx="3384884" cy="3481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71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73">
        <p15:prstTrans prst="fallOver"/>
      </p:transition>
    </mc:Choice>
    <mc:Fallback xmlns="">
      <p:transition spd="slow" advTm="5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9551FC5070E45B8E5A76B045C8B0F" ma:contentTypeVersion="0" ma:contentTypeDescription="Create a new document." ma:contentTypeScope="" ma:versionID="42ff9e9c4916830ac1806033f02895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63E81E-FF8F-4718-BFE9-B569FF4AFFB0}"/>
</file>

<file path=customXml/itemProps2.xml><?xml version="1.0" encoding="utf-8"?>
<ds:datastoreItem xmlns:ds="http://schemas.openxmlformats.org/officeDocument/2006/customXml" ds:itemID="{8F3C9E0F-328D-4D55-B364-41BFB240FA9C}"/>
</file>

<file path=customXml/itemProps3.xml><?xml version="1.0" encoding="utf-8"?>
<ds:datastoreItem xmlns:ds="http://schemas.openxmlformats.org/officeDocument/2006/customXml" ds:itemID="{17EA3928-EEAE-4772-87C7-A2B71FD1D8A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</TotalTime>
  <Words>182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AGILE WORK ORDERS</vt:lpstr>
      <vt:lpstr>Work Order sheet</vt:lpstr>
      <vt:lpstr>Log into Lagov. Click Linear Asset tab</vt:lpstr>
      <vt:lpstr>Select Department</vt:lpstr>
      <vt:lpstr>CLICK ON PROGRAM TAB</vt:lpstr>
      <vt:lpstr>Insert WO</vt:lpstr>
      <vt:lpstr>Select WO Attributes drop down and click 02 Traffic Services </vt:lpstr>
      <vt:lpstr>ASSET TYPE - SIGNALS</vt:lpstr>
      <vt:lpstr>ACTIVITY-Dropdown/pick type of work. Click NEXT </vt:lpstr>
      <vt:lpstr>Inv. Elem. Select Parish -TSI # - Click OK</vt:lpstr>
      <vt:lpstr>Attach to WR Right click in WR# tab.</vt:lpstr>
      <vt:lpstr>Find WR# Right click in WR#, </vt:lpstr>
      <vt:lpstr>Find WR#</vt:lpstr>
      <vt:lpstr>WO Details – Select Parish, Plan Amount, Crew &amp; WO Priority</vt:lpstr>
      <vt:lpstr>WO Details </vt:lpstr>
      <vt:lpstr>Select Materials</vt:lpstr>
      <vt:lpstr>Make Day cards Right click in Assigned Material</vt:lpstr>
      <vt:lpstr>Select Date, Ok &amp; Save</vt:lpstr>
      <vt:lpstr>WO Approved Check WO approve &amp; Save.</vt:lpstr>
      <vt:lpstr>WO Completion</vt:lpstr>
      <vt:lpstr>WO Complete</vt:lpstr>
      <vt:lpstr>THE END - Go back to Day cards for next WO</vt:lpstr>
    </vt:vector>
  </TitlesOfParts>
  <Company>DOA OTS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WORK ORDERS</dc:title>
  <dc:creator>James Jarreau</dc:creator>
  <cp:lastModifiedBy>James Jarreau</cp:lastModifiedBy>
  <cp:revision>47</cp:revision>
  <dcterms:created xsi:type="dcterms:W3CDTF">2019-08-15T13:26:53Z</dcterms:created>
  <dcterms:modified xsi:type="dcterms:W3CDTF">2019-08-16T16:10:11Z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0x0101009099551FC5070E45B8E5A76B045C8B0F</vt:lpwstr>
  </property>
</Properties>
</file>